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84836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35417"/>
            <a:ext cx="8636000" cy="181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7373"/>
            <a:ext cx="7112000" cy="2168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9739"/>
            <a:ext cx="2286000" cy="72385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9739"/>
            <a:ext cx="6688667" cy="72385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51500"/>
            <a:ext cx="8636000" cy="16849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95712"/>
            <a:ext cx="8636000" cy="18557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79508"/>
            <a:ext cx="4487333" cy="5598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79508"/>
            <a:ext cx="4487333" cy="5598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8992"/>
            <a:ext cx="4489098" cy="7914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90401"/>
            <a:ext cx="4489098" cy="488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98992"/>
            <a:ext cx="4490861" cy="7914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90401"/>
            <a:ext cx="4490861" cy="488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7773"/>
            <a:ext cx="3342570" cy="14374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7775"/>
            <a:ext cx="5679722" cy="72405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75274"/>
            <a:ext cx="3342570" cy="58030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938520"/>
            <a:ext cx="6096000" cy="7010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8025"/>
            <a:ext cx="6096000" cy="5090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639596"/>
            <a:ext cx="6096000" cy="995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9738"/>
            <a:ext cx="9144000" cy="14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79508"/>
            <a:ext cx="9144000" cy="5598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863042"/>
            <a:ext cx="2370667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F393-7333-46EB-A44B-CD82381373C9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863042"/>
            <a:ext cx="3217333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863042"/>
            <a:ext cx="2370667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15A2-0A94-4638-9EE4-B7C3D1DE30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16.xml"/><Relationship Id="rId7" Type="http://schemas.openxmlformats.org/officeDocument/2006/relationships/image" Target="../media/image4.png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209.184.141.5/greatoaks/library/2006/worldbook.htm" TargetMode="Externa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hyperlink" Target="http://209.184.141.5/greatoaks/library/2006/sirs.htm" TargetMode="External"/><Relationship Id="rId2" Type="http://schemas.openxmlformats.org/officeDocument/2006/relationships/control" Target="../activeX/activeX9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11" Type="http://schemas.openxmlformats.org/officeDocument/2006/relationships/hyperlink" Target="http://209.184.141.5/greatoaks/library/2006/brt.htm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://infotrac.galegroup.com/itweb/tlc139095041?db=ITKE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hyperlink" Target="http://209.184.141.5/greatoaks/library/2006/gale.htm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825500"/>
            <a:ext cx="8712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FFFFFF"/>
                </a:solidFill>
                <a:latin typeface="Hog Bold - HMK - 48"/>
              </a:rPr>
              <a:t> Let's talk Research</a:t>
            </a:r>
            <a:endParaRPr lang="en-US" sz="3600">
              <a:solidFill>
                <a:srgbClr val="FFFFFF"/>
              </a:solidFill>
              <a:latin typeface="Hog Bold - HMK - 4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3" name="Picture 2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6" name="Picture 5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609600" y="3429000"/>
            <a:ext cx="6059549" cy="17851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Come in quietly &amp; have a seat at </a:t>
            </a:r>
          </a:p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a table. Be sure you can see the board.</a:t>
            </a:r>
          </a:p>
          <a:p>
            <a:endParaRPr lang="en-US" sz="2200" smtClean="0">
              <a:solidFill>
                <a:srgbClr val="000000"/>
              </a:solidFill>
              <a:latin typeface="Chalk - 30"/>
            </a:endParaRPr>
          </a:p>
          <a:p>
            <a:endParaRPr lang="en-US" sz="2200" smtClean="0">
              <a:solidFill>
                <a:srgbClr val="000000"/>
              </a:solidFill>
              <a:latin typeface="Chalk - 30"/>
            </a:endParaRPr>
          </a:p>
          <a:p>
            <a:endParaRPr lang="en-US" sz="2200">
              <a:solidFill>
                <a:srgbClr val="000000"/>
              </a:solidFill>
              <a:latin typeface="Chalk - 30"/>
            </a:endParaRPr>
          </a:p>
        </p:txBody>
      </p:sp>
      <p:pic>
        <p:nvPicPr>
          <p:cNvPr id="9" name="Picture 8" descr="tmpNBK(1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7450" y="3194050"/>
            <a:ext cx="1511300" cy="299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p:control spid="1026" name="ShockwaveFlash1" r:id="rId2" imgW="10159920" imgH="1803240"/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406400" y="1295400"/>
            <a:ext cx="8545576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smtClean="0">
                <a:solidFill>
                  <a:srgbClr val="FFFFFF"/>
                </a:solidFill>
                <a:latin typeface="Hog Bold - HMK - 38"/>
              </a:rPr>
              <a:t>Why not Google or wikipedia?</a:t>
            </a:r>
            <a:endParaRPr lang="en-US" sz="2900">
              <a:solidFill>
                <a:srgbClr val="FFFFFF"/>
              </a:solidFill>
              <a:latin typeface="Hog Bold - HMK - 3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" y="2819400"/>
            <a:ext cx="4699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Viruses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Inaccurate information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Too much information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Unreliable information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Unsafe</a:t>
            </a:r>
            <a:endParaRPr lang="en-US" sz="2600">
              <a:solidFill>
                <a:srgbClr val="000000"/>
              </a:solidFill>
              <a:latin typeface="Chalk - 34"/>
            </a:endParaRPr>
          </a:p>
        </p:txBody>
      </p:sp>
      <p:pic>
        <p:nvPicPr>
          <p:cNvPr id="9" name="Picture 8" descr="clipboard(2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75000" y="4933950"/>
            <a:ext cx="5428995" cy="1933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p:control spid="10242" name="ShockwaveFlash1" r:id="rId2" imgW="10159920" imgH="1803240"/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647700" y="2870200"/>
            <a:ext cx="4585405" cy="256993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Organize when taking notes:</a:t>
            </a:r>
          </a:p>
          <a:p>
            <a:endParaRPr lang="en-US" sz="2300" smtClean="0">
              <a:solidFill>
                <a:srgbClr val="000000"/>
              </a:solidFill>
              <a:latin typeface="Chalk - 31"/>
            </a:endParaRPr>
          </a:p>
          <a:p>
            <a:endParaRPr lang="en-US" sz="2300" smtClean="0">
              <a:solidFill>
                <a:srgbClr val="000000"/>
              </a:solidFill>
              <a:latin typeface="Chalk - 31"/>
            </a:endParaRP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1. </a:t>
            </a:r>
            <a:r>
              <a:rPr lang="en-US" sz="2300" b="1" smtClean="0">
                <a:solidFill>
                  <a:srgbClr val="000000"/>
                </a:solidFill>
                <a:latin typeface="Chalk - 31"/>
              </a:rPr>
              <a:t> </a:t>
            </a:r>
            <a:r>
              <a:rPr lang="en-US" sz="2300" smtClean="0">
                <a:solidFill>
                  <a:srgbClr val="000000"/>
                </a:solidFill>
                <a:latin typeface="Chalk - 31"/>
              </a:rPr>
              <a:t>Data chart</a:t>
            </a: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2.  Note cards</a:t>
            </a: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3.  Notebook Paper</a:t>
            </a: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4.  Graphic Organizer</a:t>
            </a:r>
            <a:endParaRPr lang="en-US" sz="2300">
              <a:solidFill>
                <a:srgbClr val="000000"/>
              </a:solidFill>
              <a:latin typeface="Chalk - 31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5600" y="584200"/>
            <a:ext cx="6451472" cy="993267"/>
            <a:chOff x="1625600" y="584200"/>
            <a:chExt cx="6451472" cy="993267"/>
          </a:xfrm>
        </p:grpSpPr>
        <p:sp>
          <p:nvSpPr>
            <p:cNvPr id="8" name="Freeform 7"/>
            <p:cNvSpPr/>
            <p:nvPr/>
          </p:nvSpPr>
          <p:spPr>
            <a:xfrm>
              <a:off x="1689100" y="584200"/>
              <a:ext cx="6324473" cy="993267"/>
            </a:xfrm>
            <a:custGeom>
              <a:avLst/>
              <a:gdLst/>
              <a:ahLst/>
              <a:cxnLst/>
              <a:rect l="0" t="0" r="0" b="0"/>
              <a:pathLst>
                <a:path w="6324473" h="993267">
                  <a:moveTo>
                    <a:pt x="0" y="0"/>
                  </a:moveTo>
                  <a:lnTo>
                    <a:pt x="6324472" y="0"/>
                  </a:lnTo>
                  <a:lnTo>
                    <a:pt x="6324472" y="993266"/>
                  </a:lnTo>
                  <a:lnTo>
                    <a:pt x="0" y="9932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5600" y="584200"/>
              <a:ext cx="6451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FFFFFF"/>
                  </a:solidFill>
                  <a:latin typeface="Hog Bold - HMK - 36"/>
                </a:rPr>
                <a:t>How do I Record  Information</a:t>
              </a:r>
              <a:endParaRPr lang="en-US" sz="2700">
                <a:solidFill>
                  <a:srgbClr val="FFFFFF"/>
                </a:solidFill>
                <a:latin typeface="Hog Bold - HMK - 36"/>
              </a:endParaRPr>
            </a:p>
          </p:txBody>
        </p:sp>
      </p:grpSp>
    </p:spTree>
    <p:controls>
      <p:control spid="11266" name="ShockwaveFlash1" r:id="rId2" imgW="10159920" imgH="1803240"/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1308100" y="609600"/>
            <a:ext cx="6451472" cy="993267"/>
            <a:chOff x="1308100" y="609600"/>
            <a:chExt cx="6451472" cy="993267"/>
          </a:xfrm>
        </p:grpSpPr>
        <p:sp>
          <p:nvSpPr>
            <p:cNvPr id="7" name="Freeform 6"/>
            <p:cNvSpPr/>
            <p:nvPr/>
          </p:nvSpPr>
          <p:spPr>
            <a:xfrm>
              <a:off x="1371600" y="609600"/>
              <a:ext cx="6324473" cy="993267"/>
            </a:xfrm>
            <a:custGeom>
              <a:avLst/>
              <a:gdLst/>
              <a:ahLst/>
              <a:cxnLst/>
              <a:rect l="0" t="0" r="0" b="0"/>
              <a:pathLst>
                <a:path w="6324473" h="993267">
                  <a:moveTo>
                    <a:pt x="0" y="0"/>
                  </a:moveTo>
                  <a:lnTo>
                    <a:pt x="6324472" y="0"/>
                  </a:lnTo>
                  <a:lnTo>
                    <a:pt x="6324472" y="993266"/>
                  </a:lnTo>
                  <a:lnTo>
                    <a:pt x="0" y="9932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8100" y="609600"/>
              <a:ext cx="6451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FFFFFF"/>
                  </a:solidFill>
                  <a:latin typeface="Hog Bold - HMK - 36"/>
                </a:rPr>
                <a:t>How do I Record  Information</a:t>
              </a:r>
              <a:endParaRPr lang="en-US" sz="2700">
                <a:solidFill>
                  <a:srgbClr val="FFFFFF"/>
                </a:solidFill>
                <a:latin typeface="Hog Bold - HMK - 36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3900" y="2743200"/>
            <a:ext cx="5257800" cy="12618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M</a:t>
            </a:r>
            <a:r>
              <a:rPr lang="en-US" sz="2900" smtClean="0">
                <a:solidFill>
                  <a:srgbClr val="000000"/>
                </a:solidFill>
                <a:latin typeface="Chalk - 39"/>
              </a:rPr>
              <a:t>aking a Data Chart</a:t>
            </a:r>
          </a:p>
          <a:p>
            <a:r>
              <a:rPr lang="en-US" sz="2900" smtClean="0">
                <a:solidFill>
                  <a:srgbClr val="000000"/>
                </a:solidFill>
                <a:latin typeface="Chalk - 39"/>
              </a:rPr>
              <a:t> </a:t>
            </a:r>
            <a:r>
              <a:rPr lang="en-US" sz="800" smtClean="0">
                <a:solidFill>
                  <a:srgbClr val="000000"/>
                </a:solidFill>
                <a:latin typeface="Chalk - 9"/>
              </a:rPr>
              <a:t>       </a:t>
            </a:r>
            <a:endParaRPr lang="en-US" sz="800">
              <a:solidFill>
                <a:srgbClr val="000000"/>
              </a:solidFill>
              <a:latin typeface="Chalk - 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5334000"/>
            <a:ext cx="875665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99"/>
                </a:solidFill>
                <a:latin typeface="Chalk - 31"/>
              </a:rPr>
              <a:t>When you have decided how to record the information you gather, write it down on your graphic organizer.</a:t>
            </a:r>
            <a:endParaRPr lang="en-US" sz="2300">
              <a:solidFill>
                <a:srgbClr val="000099"/>
              </a:solidFill>
              <a:latin typeface="Chalk - 31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19100" y="3474466"/>
          <a:ext cx="8307323" cy="146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831"/>
                <a:gridCol w="2076831"/>
                <a:gridCol w="2076831"/>
                <a:gridCol w="2076831"/>
              </a:tblGrid>
              <a:tr h="515874">
                <a:tc>
                  <a:txBody>
                    <a:bodyPr/>
                    <a:lstStyle/>
                    <a:p>
                      <a:r>
                        <a:rPr lang="en-US" sz="1349" b="1" i="0" u="none" baseline="0" smtClean="0">
                          <a:solidFill>
                            <a:srgbClr val="000000"/>
                          </a:solidFill>
                          <a:latin typeface="System - 13"/>
                        </a:rPr>
                        <a:t>My Questions</a:t>
                      </a:r>
                      <a:endParaRPr lang="en-US" sz="1349" b="1" i="0" u="none" baseline="0">
                        <a:solidFill>
                          <a:srgbClr val="000000"/>
                        </a:solidFill>
                        <a:latin typeface="System - 13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49" b="1" i="0" u="none" baseline="0" smtClean="0">
                          <a:solidFill>
                            <a:srgbClr val="000000"/>
                          </a:solidFill>
                          <a:latin typeface="System - 13"/>
                        </a:rPr>
                        <a:t>Source</a:t>
                      </a:r>
                      <a:endParaRPr lang="en-US" sz="1349" b="1" i="0" u="none" baseline="0">
                        <a:solidFill>
                          <a:srgbClr val="000000"/>
                        </a:solidFill>
                        <a:latin typeface="System - 13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49" b="1" i="0" u="none" baseline="0" smtClean="0">
                          <a:solidFill>
                            <a:srgbClr val="000000"/>
                          </a:solidFill>
                          <a:latin typeface="System - 13"/>
                        </a:rPr>
                        <a:t>Where I looked for  Information</a:t>
                      </a:r>
                      <a:endParaRPr lang="en-US" sz="1349" b="1" i="0" u="none" baseline="0">
                        <a:solidFill>
                          <a:srgbClr val="000000"/>
                        </a:solidFill>
                        <a:latin typeface="System - 13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8" b="1" i="0" u="none" baseline="0" smtClean="0">
                          <a:solidFill>
                            <a:srgbClr val="000000"/>
                          </a:solidFill>
                          <a:latin typeface="System - 13"/>
                        </a:rPr>
                        <a:t>Answers</a:t>
                      </a:r>
                      <a:endParaRPr lang="en-US" sz="1358" b="1" i="0" u="none" baseline="0">
                        <a:solidFill>
                          <a:srgbClr val="000000"/>
                        </a:solidFill>
                        <a:latin typeface="System - 13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</a:tr>
              <a:tr h="9475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49" b="1" i="0" u="none" baseline="0" smtClean="0">
                        <a:solidFill>
                          <a:srgbClr val="000000"/>
                        </a:solidFill>
                        <a:latin typeface="System - 13"/>
                      </a:endParaRPr>
                    </a:p>
                    <a:p>
                      <a:r>
                        <a:rPr lang="en-US" sz="1349" b="1" i="0" u="none" baseline="0" smtClean="0">
                          <a:solidFill>
                            <a:srgbClr val="000000"/>
                          </a:solidFill>
                          <a:latin typeface="System - 13"/>
                        </a:rPr>
                        <a:t>World Book</a:t>
                      </a:r>
                      <a:endParaRPr lang="en-US" sz="1349" b="1" i="0" u="none" baseline="0">
                        <a:solidFill>
                          <a:srgbClr val="000000"/>
                        </a:solidFill>
                        <a:latin typeface="System - 13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controls>
      <p:control spid="12290" name="ShockwaveFlash1" r:id="rId2" imgW="10159920" imgH="1803240"/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698500" y="2857500"/>
            <a:ext cx="34544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5E"/>
                </a:solidFill>
                <a:latin typeface="Chalk - 33"/>
              </a:rPr>
              <a:t>Making notecards</a:t>
            </a:r>
            <a:endParaRPr lang="en-US" sz="2400">
              <a:solidFill>
                <a:srgbClr val="00005E"/>
              </a:solidFill>
              <a:latin typeface="Chalk - 33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6100" y="3505200"/>
            <a:ext cx="7267575" cy="3225166"/>
            <a:chOff x="546100" y="3505200"/>
            <a:chExt cx="7267575" cy="3225166"/>
          </a:xfrm>
        </p:grpSpPr>
        <p:sp>
          <p:nvSpPr>
            <p:cNvPr id="8" name="Freeform 7"/>
            <p:cNvSpPr/>
            <p:nvPr/>
          </p:nvSpPr>
          <p:spPr>
            <a:xfrm>
              <a:off x="609600" y="3505200"/>
              <a:ext cx="7140576" cy="3225166"/>
            </a:xfrm>
            <a:custGeom>
              <a:avLst/>
              <a:gdLst/>
              <a:ahLst/>
              <a:cxnLst/>
              <a:rect l="0" t="0" r="0" b="0"/>
              <a:pathLst>
                <a:path w="7140576" h="3225166">
                  <a:moveTo>
                    <a:pt x="0" y="0"/>
                  </a:moveTo>
                  <a:lnTo>
                    <a:pt x="7140575" y="0"/>
                  </a:lnTo>
                  <a:lnTo>
                    <a:pt x="7140575" y="3225165"/>
                  </a:lnTo>
                  <a:lnTo>
                    <a:pt x="0" y="32251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100" y="3505200"/>
              <a:ext cx="7267575" cy="209288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600" smtClean="0">
                  <a:solidFill>
                    <a:srgbClr val="000000"/>
                  </a:solidFill>
                  <a:latin typeface="Chalk - 35"/>
                </a:rPr>
                <a:t>Question?</a:t>
              </a:r>
            </a:p>
            <a:p>
              <a:endParaRPr lang="en-US" sz="2600" smtClean="0">
                <a:solidFill>
                  <a:srgbClr val="000000"/>
                </a:solidFill>
                <a:latin typeface="Chalk - 35"/>
              </a:endParaRPr>
            </a:p>
            <a:p>
              <a:r>
                <a:rPr lang="en-US" sz="2600" smtClean="0">
                  <a:solidFill>
                    <a:srgbClr val="000000"/>
                  </a:solidFill>
                  <a:latin typeface="Chalk - 35"/>
                </a:rPr>
                <a:t>Answers:</a:t>
              </a:r>
            </a:p>
            <a:p>
              <a:endParaRPr lang="en-US" sz="2600" smtClean="0">
                <a:solidFill>
                  <a:srgbClr val="000000"/>
                </a:solidFill>
                <a:latin typeface="Chalk - 35"/>
              </a:endParaRPr>
            </a:p>
            <a:p>
              <a:r>
                <a:rPr lang="en-US" sz="2600" smtClean="0">
                  <a:solidFill>
                    <a:srgbClr val="000000"/>
                  </a:solidFill>
                  <a:latin typeface="Chalk - 35"/>
                </a:rPr>
                <a:t>Source:</a:t>
              </a:r>
              <a:endParaRPr lang="en-US" sz="2600">
                <a:solidFill>
                  <a:srgbClr val="000000"/>
                </a:solidFill>
                <a:latin typeface="Chalk - 35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8600" y="533400"/>
            <a:ext cx="6451472" cy="993267"/>
            <a:chOff x="1498600" y="533400"/>
            <a:chExt cx="6451472" cy="993267"/>
          </a:xfrm>
        </p:grpSpPr>
        <p:sp>
          <p:nvSpPr>
            <p:cNvPr id="11" name="Freeform 10"/>
            <p:cNvSpPr/>
            <p:nvPr/>
          </p:nvSpPr>
          <p:spPr>
            <a:xfrm>
              <a:off x="1562100" y="533400"/>
              <a:ext cx="6324473" cy="993267"/>
            </a:xfrm>
            <a:custGeom>
              <a:avLst/>
              <a:gdLst/>
              <a:ahLst/>
              <a:cxnLst/>
              <a:rect l="0" t="0" r="0" b="0"/>
              <a:pathLst>
                <a:path w="6324473" h="993267">
                  <a:moveTo>
                    <a:pt x="0" y="0"/>
                  </a:moveTo>
                  <a:lnTo>
                    <a:pt x="6324472" y="0"/>
                  </a:lnTo>
                  <a:lnTo>
                    <a:pt x="6324472" y="993266"/>
                  </a:lnTo>
                  <a:lnTo>
                    <a:pt x="0" y="9932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8600" y="533400"/>
              <a:ext cx="6451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FFFFFF"/>
                  </a:solidFill>
                  <a:latin typeface="Hog Bold - HMK - 36"/>
                </a:rPr>
                <a:t>How do I Record  Information</a:t>
              </a:r>
              <a:endParaRPr lang="en-US" sz="2700">
                <a:solidFill>
                  <a:srgbClr val="FFFFFF"/>
                </a:solidFill>
                <a:latin typeface="Hog Bold - HMK - 36"/>
              </a:endParaRPr>
            </a:p>
          </p:txBody>
        </p:sp>
      </p:grpSp>
    </p:spTree>
    <p:controls>
      <p:control spid="13314" name="ShockwaveFlash1" r:id="rId2" imgW="10159920" imgH="1803240"/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346200" y="965200"/>
            <a:ext cx="69512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smtClean="0">
                <a:solidFill>
                  <a:srgbClr val="FFFFFF"/>
                </a:solidFill>
                <a:latin typeface="Hog Bold - HMK - 41"/>
              </a:rPr>
              <a:t>7 minute Research</a:t>
            </a:r>
            <a:endParaRPr lang="en-US" sz="3000">
              <a:solidFill>
                <a:srgbClr val="FFFFFF"/>
              </a:solidFill>
              <a:latin typeface="Hog Bold - HMK - 4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00" y="3048000"/>
            <a:ext cx="7696200" cy="28931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Pick a question to answer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Choose a small section of text to read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Read for 3 minutes without writing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T</a:t>
            </a:r>
            <a:r>
              <a:rPr lang="en-US" sz="2600" smtClean="0">
                <a:solidFill>
                  <a:srgbClr val="000000"/>
                </a:solidFill>
                <a:latin typeface="Chalk - 35"/>
              </a:rPr>
              <a:t>urn books/paper over so you can’t read any more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Write facts for 2 minutes that were interesting &amp; that answered your questions</a:t>
            </a:r>
          </a:p>
          <a:p>
            <a:endParaRPr lang="en-US" sz="2600">
              <a:solidFill>
                <a:srgbClr val="000000"/>
              </a:solidFill>
              <a:latin typeface="Chalk - 3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00" y="4178300"/>
            <a:ext cx="929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endParaRPr lang="en-US"/>
          </a:p>
        </p:txBody>
      </p:sp>
    </p:spTree>
    <p:controls>
      <p:control spid="14338" name="ShockwaveFlash1" r:id="rId2" imgW="10159920" imgH="1803240"/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181100" y="165100"/>
            <a:ext cx="8309102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P</a:t>
            </a:r>
            <a:r>
              <a:rPr lang="en-US" sz="2400" smtClean="0">
                <a:solidFill>
                  <a:srgbClr val="FFFFFF"/>
                </a:solidFill>
                <a:latin typeface="Hog Bold - HMK - 32"/>
              </a:rPr>
              <a:t>ractice Taking Notes</a:t>
            </a:r>
          </a:p>
          <a:p>
            <a:r>
              <a:rPr lang="en-US" sz="2400" smtClean="0">
                <a:solidFill>
                  <a:srgbClr val="FFFFFF"/>
                </a:solidFill>
                <a:latin typeface="Hog Bold - HMK - 32"/>
              </a:rPr>
              <a:t>7 minute Research</a:t>
            </a:r>
            <a:endParaRPr lang="en-US" sz="2400">
              <a:solidFill>
                <a:srgbClr val="FFFFFF"/>
              </a:solidFill>
              <a:latin typeface="Hog Bold - HMK - 3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6578600"/>
            <a:ext cx="64364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"</a:t>
            </a:r>
            <a:r>
              <a:rPr lang="en-US" sz="900" b="1" smtClean="0">
                <a:solidFill>
                  <a:srgbClr val="000000"/>
                </a:solidFill>
                <a:latin typeface="Times New Roman - 12"/>
              </a:rPr>
              <a:t>solar energy.</a:t>
            </a:r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" </a:t>
            </a:r>
            <a:r>
              <a:rPr lang="en-US" sz="900" i="1" smtClean="0">
                <a:solidFill>
                  <a:srgbClr val="000000"/>
                </a:solidFill>
                <a:latin typeface="Times New Roman - 12"/>
              </a:rPr>
              <a:t>Britannica Elementary Encyclopedia</a:t>
            </a:r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. </a:t>
            </a:r>
            <a:r>
              <a:rPr lang="en-US" sz="900" i="1" smtClean="0">
                <a:solidFill>
                  <a:srgbClr val="000000"/>
                </a:solidFill>
                <a:latin typeface="Times New Roman - 12"/>
              </a:rPr>
              <a:t>Encyclopædia Britannica Online School Edition</a:t>
            </a:r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.</a:t>
            </a:r>
          </a:p>
          <a:p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Encyclopædia Britannica, Inc., 2012. Web. 19 Oct. 2012.</a:t>
            </a:r>
          </a:p>
          <a:p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&lt;</a:t>
            </a:r>
            <a:r>
              <a:rPr lang="en-US" sz="900" u="sng" smtClean="0">
                <a:solidFill>
                  <a:srgbClr val="0000FF"/>
                </a:solidFill>
                <a:latin typeface="Times New Roman - 12"/>
              </a:rPr>
              <a:t>http://school.eb.com/elementary/article?articleId=433607</a:t>
            </a:r>
            <a:r>
              <a:rPr lang="en-US" sz="900" smtClean="0">
                <a:solidFill>
                  <a:srgbClr val="000000"/>
                </a:solidFill>
                <a:latin typeface="Times New Roman - 12"/>
              </a:rPr>
              <a:t>&gt;.</a:t>
            </a:r>
            <a:endParaRPr lang="en-US" sz="900">
              <a:solidFill>
                <a:srgbClr val="000000"/>
              </a:solidFill>
              <a:latin typeface="Times New Roman - 1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2870200"/>
            <a:ext cx="380533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Brady Bunch - 28"/>
              </a:rPr>
              <a:t>What happened to the Belle?</a:t>
            </a:r>
            <a:endParaRPr lang="en-US" sz="2100">
              <a:solidFill>
                <a:srgbClr val="000000"/>
              </a:solidFill>
              <a:latin typeface="Brady Bunch - 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0" y="4178300"/>
            <a:ext cx="5888355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Brady Bunch - 19"/>
              </a:rPr>
              <a:t>Read the article but do not pick up a pen or pencil.  </a:t>
            </a:r>
          </a:p>
          <a:p>
            <a:r>
              <a:rPr lang="en-US" sz="1400" smtClean="0">
                <a:solidFill>
                  <a:srgbClr val="000000"/>
                </a:solidFill>
                <a:latin typeface="Brady Bunch - 19"/>
              </a:rPr>
              <a:t>Look for the answer to this question while you are reading. </a:t>
            </a:r>
          </a:p>
          <a:p>
            <a:r>
              <a:rPr lang="en-US" sz="1400" smtClean="0">
                <a:solidFill>
                  <a:srgbClr val="000000"/>
                </a:solidFill>
                <a:latin typeface="Brady Bunch - 19"/>
              </a:rPr>
              <a:t> If you finish reading before 2 minutes, reread!</a:t>
            </a:r>
            <a:endParaRPr lang="en-US" sz="1400">
              <a:solidFill>
                <a:srgbClr val="000000"/>
              </a:solidFill>
              <a:latin typeface="Brady Bunch - 19"/>
            </a:endParaRPr>
          </a:p>
        </p:txBody>
      </p:sp>
    </p:spTree>
    <p:controls>
      <p:control spid="15362" name="ShockwaveFlash1" r:id="rId2" imgW="10159920" imgH="1803240"/>
      <p:control spid="15363" name="ShockwaveFlash2" r:id="rId3" imgW="1897200" imgH="557280"/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1)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4950" y="190500"/>
            <a:ext cx="5881369" cy="6706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149600" y="1968500"/>
            <a:ext cx="2311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Brady Bunch - 16"/>
              </a:rPr>
              <a:t>What happened to the Belle?</a:t>
            </a:r>
            <a:endParaRPr lang="en-US" sz="1200">
              <a:solidFill>
                <a:srgbClr val="000000"/>
              </a:solidFill>
              <a:latin typeface="Brady Bunch - 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266700"/>
            <a:ext cx="5062636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Brady Bunch - 16"/>
              </a:rPr>
              <a:t>Now write your answers without looking back at what you read.</a:t>
            </a:r>
            <a:endParaRPr lang="en-US" sz="1200">
              <a:solidFill>
                <a:srgbClr val="000000"/>
              </a:solidFill>
              <a:latin typeface="Brady Bunch - 16"/>
            </a:endParaRPr>
          </a:p>
        </p:txBody>
      </p:sp>
    </p:spTree>
    <p:controls>
      <p:control spid="16386" name="ShockwaveFlash1" r:id="rId2" imgW="2540160" imgH="762120"/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460500" y="850900"/>
            <a:ext cx="60706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7 minute research</a:t>
            </a:r>
          </a:p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C</a:t>
            </a:r>
            <a:r>
              <a:rPr lang="en-US" sz="1900" smtClean="0">
                <a:solidFill>
                  <a:srgbClr val="FFFFFF"/>
                </a:solidFill>
                <a:latin typeface="Hog Bold - HMK - 26"/>
              </a:rPr>
              <a:t>ontinued</a:t>
            </a:r>
            <a:endParaRPr lang="en-US" sz="1900">
              <a:solidFill>
                <a:srgbClr val="FFFFFF"/>
              </a:solidFill>
              <a:latin typeface="Hog Bold - HMK - 2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100" y="3035300"/>
            <a:ext cx="90678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Look back at the text and check back for any  information you might have missed, as well as  for proper spelling, titles, specific headings, etc.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16300" y="5060950"/>
            <a:ext cx="3225800" cy="762001"/>
            <a:chOff x="3416300" y="5060950"/>
            <a:chExt cx="3225800" cy="762001"/>
          </a:xfrm>
        </p:grpSpPr>
        <p:sp>
          <p:nvSpPr>
            <p:cNvPr id="9" name="Freeform 8"/>
            <p:cNvSpPr/>
            <p:nvPr/>
          </p:nvSpPr>
          <p:spPr>
            <a:xfrm>
              <a:off x="3479800" y="5060950"/>
              <a:ext cx="3098801" cy="762001"/>
            </a:xfrm>
            <a:custGeom>
              <a:avLst/>
              <a:gdLst/>
              <a:ahLst/>
              <a:cxnLst/>
              <a:rect l="0" t="0" r="0" b="0"/>
              <a:pathLst>
                <a:path w="3098801" h="762001">
                  <a:moveTo>
                    <a:pt x="0" y="0"/>
                  </a:moveTo>
                  <a:lnTo>
                    <a:pt x="3098800" y="0"/>
                  </a:lnTo>
                  <a:lnTo>
                    <a:pt x="30988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6300" y="5060950"/>
              <a:ext cx="32258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4300" smtClean="0">
                  <a:solidFill>
                    <a:srgbClr val="00005E"/>
                  </a:solidFill>
                  <a:latin typeface="Chalk - 58"/>
                </a:rPr>
                <a:t>2 minutes</a:t>
              </a:r>
              <a:endParaRPr lang="en-US" sz="4300">
                <a:solidFill>
                  <a:srgbClr val="00005E"/>
                </a:solidFill>
                <a:latin typeface="Chalk - 58"/>
              </a:endParaRPr>
            </a:p>
          </p:txBody>
        </p:sp>
      </p:grpSp>
    </p:spTree>
    <p:controls>
      <p:control spid="17410" name="ShockwaveFlash1" r:id="rId2" imgW="10159920" imgH="1803240"/>
    </p:controls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460500" y="749300"/>
            <a:ext cx="60706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7 minute research</a:t>
            </a:r>
          </a:p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C</a:t>
            </a:r>
            <a:r>
              <a:rPr lang="en-US" sz="2100" smtClean="0">
                <a:solidFill>
                  <a:srgbClr val="FFFFFF"/>
                </a:solidFill>
                <a:latin typeface="Hog Bold - HMK - 28"/>
              </a:rPr>
              <a:t>ontinued</a:t>
            </a:r>
            <a:endParaRPr lang="en-US" sz="2100">
              <a:solidFill>
                <a:srgbClr val="FFFFFF"/>
              </a:solidFill>
              <a:latin typeface="Hog Bold - HMK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100" y="2870200"/>
            <a:ext cx="8864600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2 minutes - write more information that you  missed on the back of your paper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3 minutes – read over the facts; which ones  answer the questions or what new questions  have you answered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Highlight facts that are important; 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4"/>
              </a:rPr>
              <a:t>X out extra facts</a:t>
            </a:r>
            <a:endParaRPr lang="en-US" sz="2600">
              <a:solidFill>
                <a:srgbClr val="000000"/>
              </a:solidFill>
              <a:latin typeface="Chalk - 34"/>
            </a:endParaRPr>
          </a:p>
        </p:txBody>
      </p:sp>
    </p:spTree>
    <p:controls>
      <p:control spid="18434" name="ShockwaveFlash1" r:id="rId2" imgW="10159920" imgH="1803240"/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130300" y="736600"/>
            <a:ext cx="73152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FFFF"/>
                </a:solidFill>
                <a:latin typeface="Hog Bold - HMK - 36"/>
              </a:rPr>
              <a:t>Finding information/facts</a:t>
            </a:r>
          </a:p>
          <a:p>
            <a:r>
              <a:rPr lang="en-US" sz="2700" smtClean="0">
                <a:solidFill>
                  <a:srgbClr val="FFFFFF"/>
                </a:solidFill>
                <a:latin typeface="Hog Bold - HMK - 36"/>
              </a:rPr>
              <a:t>C</a:t>
            </a:r>
            <a:r>
              <a:rPr lang="en-US" sz="2100" smtClean="0">
                <a:solidFill>
                  <a:srgbClr val="FFFFFF"/>
                </a:solidFill>
                <a:latin typeface="Hog Bold - HMK - 28"/>
              </a:rPr>
              <a:t>ontinued 7 minute research</a:t>
            </a:r>
            <a:endParaRPr lang="en-US" sz="2100">
              <a:solidFill>
                <a:srgbClr val="FFFFFF"/>
              </a:solidFill>
              <a:latin typeface="Hog Bold - HMK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19400"/>
            <a:ext cx="8839200" cy="27546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Scan title, pictures, caption, graphics &amp;  headings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Write down where you found the information  - </a:t>
            </a:r>
            <a:r>
              <a:rPr lang="en-US" sz="2600" smtClean="0">
                <a:solidFill>
                  <a:srgbClr val="00005E"/>
                </a:solidFill>
                <a:latin typeface="Chalk - 35"/>
              </a:rPr>
              <a:t>bibliography</a:t>
            </a:r>
          </a:p>
          <a:p>
            <a:r>
              <a:rPr lang="en-US" sz="2600" smtClean="0">
                <a:solidFill>
                  <a:srgbClr val="00005E"/>
                </a:solidFill>
                <a:latin typeface="Chalk - 35"/>
              </a:rPr>
              <a:t>A</a:t>
            </a:r>
            <a:r>
              <a:rPr lang="en-US" sz="2300" smtClean="0">
                <a:solidFill>
                  <a:srgbClr val="000000"/>
                </a:solidFill>
                <a:latin typeface="Chalk - 31"/>
              </a:rPr>
              <a:t>uthor</a:t>
            </a: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Title of Book/Encyclopedia</a:t>
            </a:r>
          </a:p>
          <a:p>
            <a:r>
              <a:rPr lang="en-US" sz="2300" smtClean="0">
                <a:solidFill>
                  <a:srgbClr val="000000"/>
                </a:solidFill>
                <a:latin typeface="Chalk - 31"/>
              </a:rPr>
              <a:t>Copyright </a:t>
            </a:r>
            <a:r>
              <a:rPr lang="en-US" sz="2300" smtClean="0">
                <a:solidFill>
                  <a:srgbClr val="000000"/>
                </a:solidFill>
                <a:latin typeface="Times New Roman - 31"/>
              </a:rPr>
              <a:t>©</a:t>
            </a:r>
          </a:p>
          <a:p>
            <a:r>
              <a:rPr lang="en-US" sz="2300" smtClean="0">
                <a:solidFill>
                  <a:srgbClr val="000000"/>
                </a:solidFill>
                <a:latin typeface="Times New Roman - 31"/>
              </a:rPr>
              <a:t>P</a:t>
            </a:r>
            <a:r>
              <a:rPr lang="en-US" sz="2300" smtClean="0">
                <a:solidFill>
                  <a:srgbClr val="000000"/>
                </a:solidFill>
                <a:latin typeface="Chalk - 31"/>
              </a:rPr>
              <a:t>age numbers</a:t>
            </a:r>
            <a:endParaRPr lang="en-US" sz="2300">
              <a:solidFill>
                <a:srgbClr val="000000"/>
              </a:solidFill>
              <a:latin typeface="Chalk - 31"/>
            </a:endParaRPr>
          </a:p>
        </p:txBody>
      </p:sp>
    </p:spTree>
    <p:controls>
      <p:control spid="19458" name="ShockwaveFlash1" r:id="rId2" imgW="10159920" imgH="1803240"/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660400"/>
            <a:ext cx="728954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FFFF"/>
                </a:solidFill>
                <a:latin typeface="Hog Bold - HMK - 36"/>
              </a:rPr>
              <a:t>How do I Research?</a:t>
            </a:r>
            <a:endParaRPr lang="en-US" sz="2700">
              <a:solidFill>
                <a:srgbClr val="FFFFFF"/>
              </a:solidFill>
              <a:latin typeface="Hog Bold - HMK - 36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3" name="Picture 2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6" name="Picture 5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292100" y="2857500"/>
            <a:ext cx="7684943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What is the assignment?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What are the best possible resources?  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Where will I find this information? 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*How will I record this information?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*How do I put it together?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What have I learned?</a:t>
            </a:r>
            <a:endParaRPr lang="en-US" sz="2600">
              <a:solidFill>
                <a:srgbClr val="000000"/>
              </a:solidFill>
              <a:latin typeface="Chalk - 35"/>
            </a:endParaRPr>
          </a:p>
        </p:txBody>
      </p:sp>
    </p:spTree>
    <p:controls>
      <p:control spid="2050" name="ShockwaveFlash1" r:id="rId2" imgW="10159920" imgH="1803240"/>
    </p:controls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333500" y="1003300"/>
            <a:ext cx="67830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smtClean="0">
                <a:solidFill>
                  <a:srgbClr val="FFFFFF"/>
                </a:solidFill>
                <a:latin typeface="Hog Bold - HMK - 32"/>
              </a:rPr>
              <a:t>Basically... What is Research?</a:t>
            </a:r>
            <a:endParaRPr lang="en-US" sz="2400" b="1">
              <a:solidFill>
                <a:srgbClr val="FFFFFF"/>
              </a:solidFill>
              <a:latin typeface="Hog Bold - HMK - 3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900" y="3175000"/>
            <a:ext cx="5017498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Asking Questions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Reading to Find Answers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Taking Notes</a:t>
            </a:r>
          </a:p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Presenting it</a:t>
            </a:r>
            <a:endParaRPr lang="en-US" sz="2600">
              <a:solidFill>
                <a:srgbClr val="000000"/>
              </a:solidFill>
              <a:latin typeface="Chalk - 35"/>
            </a:endParaRPr>
          </a:p>
        </p:txBody>
      </p:sp>
    </p:spTree>
    <p:controls>
      <p:control spid="3074" name="ShockwaveFlash1" r:id="rId2" imgW="10159920" imgH="1803240"/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168400" y="914400"/>
            <a:ext cx="77216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1"/>
              </a:rPr>
              <a:t>What is the assignment?</a:t>
            </a:r>
            <a:endParaRPr lang="en-US" sz="3100">
              <a:solidFill>
                <a:srgbClr val="FFFFFF"/>
              </a:solidFill>
              <a:latin typeface="Hog Bold - HMK - 4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" y="3086100"/>
            <a:ext cx="8255000" cy="26622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What is the problem I need to solve?  </a:t>
            </a:r>
          </a:p>
          <a:p>
            <a:endParaRPr lang="en-US" sz="2200" smtClean="0">
              <a:solidFill>
                <a:srgbClr val="000000"/>
              </a:solidFill>
              <a:latin typeface="Chalk - 30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What is the question I want to ask?</a:t>
            </a:r>
          </a:p>
          <a:p>
            <a:endParaRPr lang="en-US" sz="2200" smtClean="0">
              <a:solidFill>
                <a:srgbClr val="000000"/>
              </a:solidFill>
              <a:latin typeface="Chalk - 30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What information do I need? </a:t>
            </a:r>
            <a:r>
              <a:rPr lang="en-US" sz="1900" smtClean="0">
                <a:solidFill>
                  <a:srgbClr val="000000"/>
                </a:solidFill>
                <a:latin typeface="Chalk - 26"/>
              </a:rPr>
              <a:t> Facts, opinions, pictures, graphs, etc.</a:t>
            </a:r>
          </a:p>
          <a:p>
            <a:endParaRPr lang="en-US" sz="1900" smtClean="0">
              <a:solidFill>
                <a:srgbClr val="000000"/>
              </a:solidFill>
              <a:latin typeface="Chalk - 26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halk - 26"/>
              </a:rPr>
              <a:t>When is it due?</a:t>
            </a:r>
          </a:p>
          <a:p>
            <a:r>
              <a:rPr lang="en-US" sz="1900" smtClean="0">
                <a:solidFill>
                  <a:srgbClr val="000000"/>
                </a:solidFill>
                <a:latin typeface="Chalk - 26"/>
              </a:rPr>
              <a:t>Is there a checklist I need to follow?</a:t>
            </a:r>
            <a:endParaRPr lang="en-US" sz="1900">
              <a:solidFill>
                <a:srgbClr val="000000"/>
              </a:solidFill>
              <a:latin typeface="Chalk - 26"/>
            </a:endParaRPr>
          </a:p>
        </p:txBody>
      </p:sp>
    </p:spTree>
    <p:controls>
      <p:control spid="4098" name="ShockwaveFlash1" r:id="rId2" imgW="10159920" imgH="1803240"/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460500" y="774700"/>
            <a:ext cx="48006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Finding a topic</a:t>
            </a:r>
            <a:endParaRPr lang="en-US" sz="3100">
              <a:solidFill>
                <a:srgbClr val="FFFFFF"/>
              </a:solidFill>
              <a:latin typeface="Hog Bold - HMK - 4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2895600"/>
            <a:ext cx="9156700" cy="19851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smtClean="0">
                <a:solidFill>
                  <a:srgbClr val="00005E"/>
                </a:solidFill>
                <a:latin typeface="Chalk - 34"/>
              </a:rPr>
              <a:t>How do you find a topic? </a:t>
            </a:r>
            <a:r>
              <a:rPr lang="en-US" sz="2200" smtClean="0">
                <a:solidFill>
                  <a:srgbClr val="000000"/>
                </a:solidFill>
                <a:latin typeface="Chalk - 30"/>
              </a:rPr>
              <a:t>Think about something you are interested in.  Think about something that you’ve heard a lot  about  recently.</a:t>
            </a:r>
          </a:p>
          <a:p>
            <a:r>
              <a:rPr lang="en-US" sz="2200" smtClean="0">
                <a:solidFill>
                  <a:srgbClr val="000000"/>
                </a:solidFill>
                <a:latin typeface="Chalk - 30"/>
              </a:rPr>
              <a:t>A</a:t>
            </a:r>
            <a:r>
              <a:rPr lang="en-US" sz="2700" smtClean="0">
                <a:solidFill>
                  <a:srgbClr val="00005E"/>
                </a:solidFill>
                <a:latin typeface="Chalk - 36"/>
              </a:rPr>
              <a:t>sk yourself:</a:t>
            </a:r>
          </a:p>
          <a:p>
            <a:r>
              <a:rPr lang="en-US" sz="2700" smtClean="0">
                <a:solidFill>
                  <a:srgbClr val="00005E"/>
                </a:solidFill>
                <a:latin typeface="Chalk - 36"/>
              </a:rPr>
              <a:t>	</a:t>
            </a:r>
            <a:r>
              <a:rPr lang="en-US" sz="2200" smtClean="0">
                <a:solidFill>
                  <a:srgbClr val="000000"/>
                </a:solidFill>
                <a:latin typeface="Chalk - 30"/>
              </a:rPr>
              <a:t>What do you know about it? 	Where can you go to find out more? 	 How do you learn about it?</a:t>
            </a:r>
            <a:endParaRPr lang="en-US" sz="2200">
              <a:solidFill>
                <a:srgbClr val="000000"/>
              </a:solidFill>
              <a:latin typeface="Chalk - 30"/>
            </a:endParaRPr>
          </a:p>
        </p:txBody>
      </p:sp>
    </p:spTree>
    <p:controls>
      <p:control spid="5122" name="ShockwaveFlash1" r:id="rId2" imgW="10159920" imgH="1803240"/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524000" y="596900"/>
            <a:ext cx="86614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Finding Questions </a:t>
            </a:r>
          </a:p>
          <a:p>
            <a:r>
              <a:rPr lang="en-US" sz="3100" smtClean="0">
                <a:solidFill>
                  <a:srgbClr val="FFFFFF"/>
                </a:solidFill>
                <a:latin typeface="Hog Bold - HMK - 42"/>
              </a:rPr>
              <a:t>&amp; answers</a:t>
            </a:r>
            <a:endParaRPr lang="en-US" sz="3100">
              <a:solidFill>
                <a:srgbClr val="FFFFFF"/>
              </a:solidFill>
              <a:latin typeface="Hog Bold - HMK - 4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00" y="2984500"/>
            <a:ext cx="9175750" cy="221599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How do you come up with questions? </a:t>
            </a:r>
            <a:r>
              <a:rPr lang="en-US" sz="2200" smtClean="0">
                <a:solidFill>
                  <a:srgbClr val="00005E"/>
                </a:solidFill>
                <a:latin typeface="Chalk - 30"/>
              </a:rPr>
              <a:t>Start by reading about topic.  Think about what you want to learn and what you already know.</a:t>
            </a:r>
          </a:p>
          <a:p>
            <a:endParaRPr lang="en-US" sz="2200" smtClean="0">
              <a:solidFill>
                <a:srgbClr val="00005E"/>
              </a:solidFill>
              <a:latin typeface="Chalk - 30"/>
            </a:endParaRPr>
          </a:p>
          <a:p>
            <a:r>
              <a:rPr lang="en-US" sz="2200" smtClean="0">
                <a:solidFill>
                  <a:srgbClr val="00005E"/>
                </a:solidFill>
                <a:latin typeface="Chalk - 30"/>
              </a:rPr>
              <a:t>Wh</a:t>
            </a:r>
            <a:r>
              <a:rPr lang="en-US" sz="2500" smtClean="0">
                <a:solidFill>
                  <a:srgbClr val="000000"/>
                </a:solidFill>
                <a:latin typeface="Chalk - 34"/>
              </a:rPr>
              <a:t>ere do you find the answers? </a:t>
            </a:r>
            <a:r>
              <a:rPr lang="en-US" sz="2200" smtClean="0">
                <a:solidFill>
                  <a:srgbClr val="00005E"/>
                </a:solidFill>
                <a:latin typeface="Chalk - 30"/>
              </a:rPr>
              <a:t>Books  Databases - Research Resources  Encyclopedias</a:t>
            </a:r>
          </a:p>
          <a:p>
            <a:r>
              <a:rPr lang="en-US" sz="2200" smtClean="0">
                <a:solidFill>
                  <a:srgbClr val="00005E"/>
                </a:solidFill>
                <a:latin typeface="Chalk - 30"/>
              </a:rPr>
              <a:t> </a:t>
            </a:r>
            <a:endParaRPr lang="en-US" sz="2200">
              <a:solidFill>
                <a:srgbClr val="00005E"/>
              </a:solidFill>
              <a:latin typeface="Chalk - 30"/>
            </a:endParaRPr>
          </a:p>
        </p:txBody>
      </p:sp>
    </p:spTree>
    <p:controls>
      <p:control spid="6146" name="ShockwaveFlash1" r:id="rId2" imgW="10159920" imgH="1803240"/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460500" y="787400"/>
            <a:ext cx="82804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1"/>
              </a:rPr>
              <a:t>brainstorming </a:t>
            </a:r>
          </a:p>
          <a:p>
            <a:r>
              <a:rPr lang="en-US" sz="3100" smtClean="0">
                <a:solidFill>
                  <a:srgbClr val="FFFFFF"/>
                </a:solidFill>
                <a:latin typeface="Hog Bold - HMK - 41"/>
              </a:rPr>
              <a:t>about topic</a:t>
            </a:r>
            <a:endParaRPr lang="en-US" sz="3100">
              <a:solidFill>
                <a:srgbClr val="FFFFFF"/>
              </a:solidFill>
              <a:latin typeface="Hog Bold - HMK - 4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200" y="2794000"/>
            <a:ext cx="94107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Chalk - 35"/>
              </a:rPr>
              <a:t>Key words… (List 10 words that relate to your topic)</a:t>
            </a:r>
            <a:endParaRPr lang="en-US" sz="2600">
              <a:solidFill>
                <a:srgbClr val="000000"/>
              </a:solidFill>
              <a:latin typeface="Chalk - 35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6600" y="3486150"/>
            <a:ext cx="6687184" cy="3697606"/>
            <a:chOff x="2006600" y="3486150"/>
            <a:chExt cx="6687184" cy="3697606"/>
          </a:xfrm>
        </p:grpSpPr>
        <p:sp>
          <p:nvSpPr>
            <p:cNvPr id="9" name="Freeform 8"/>
            <p:cNvSpPr/>
            <p:nvPr/>
          </p:nvSpPr>
          <p:spPr>
            <a:xfrm>
              <a:off x="2070100" y="3486150"/>
              <a:ext cx="6560185" cy="3697606"/>
            </a:xfrm>
            <a:custGeom>
              <a:avLst/>
              <a:gdLst/>
              <a:ahLst/>
              <a:cxnLst/>
              <a:rect l="0" t="0" r="0" b="0"/>
              <a:pathLst>
                <a:path w="6560185" h="3697606">
                  <a:moveTo>
                    <a:pt x="0" y="0"/>
                  </a:moveTo>
                  <a:lnTo>
                    <a:pt x="6560184" y="0"/>
                  </a:lnTo>
                  <a:lnTo>
                    <a:pt x="6560184" y="3697605"/>
                  </a:lnTo>
                  <a:lnTo>
                    <a:pt x="0" y="369760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6600" y="3486150"/>
              <a:ext cx="6687184" cy="289310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600" smtClean="0">
                  <a:solidFill>
                    <a:srgbClr val="000000"/>
                  </a:solidFill>
                  <a:latin typeface="Chalk - 35"/>
                </a:rPr>
                <a:t>Ex: Magnets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Chalk - 35"/>
                </a:rPr>
                <a:t>_</a:t>
              </a:r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 ____________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______________ ____________ 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______________ ____________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______________ ____________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______________ ____________</a:t>
              </a:r>
            </a:p>
            <a:p>
              <a:r>
                <a:rPr lang="en-US" sz="2600" smtClean="0">
                  <a:solidFill>
                    <a:srgbClr val="000000"/>
                  </a:solidFill>
                  <a:latin typeface="Brady Bunch - 35"/>
                </a:rPr>
                <a:t>______________ ____________</a:t>
              </a:r>
              <a:endParaRPr lang="en-US" sz="2600">
                <a:solidFill>
                  <a:srgbClr val="000000"/>
                </a:solidFill>
                <a:latin typeface="Brady Bunch - 35"/>
              </a:endParaRPr>
            </a:p>
          </p:txBody>
        </p:sp>
      </p:grpSp>
    </p:spTree>
    <p:controls>
      <p:control spid="7170" name="ShockwaveFlash1" r:id="rId2" imgW="10159920" imgH="1803240"/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571500" y="2895600"/>
            <a:ext cx="5709077" cy="20159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What is it..?</a:t>
            </a:r>
          </a:p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Where does it come from?</a:t>
            </a:r>
          </a:p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Why is it important…?</a:t>
            </a:r>
          </a:p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What are some of the uses…?</a:t>
            </a:r>
          </a:p>
          <a:p>
            <a:r>
              <a:rPr lang="en-US" sz="2500" smtClean="0">
                <a:solidFill>
                  <a:srgbClr val="000000"/>
                </a:solidFill>
                <a:latin typeface="Chalk - 34"/>
              </a:rPr>
              <a:t>Why?</a:t>
            </a:r>
            <a:endParaRPr lang="en-US" sz="2500">
              <a:solidFill>
                <a:srgbClr val="000000"/>
              </a:solidFill>
              <a:latin typeface="Chalk - 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635000"/>
            <a:ext cx="7919146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Hog Bold - HMK - 33"/>
              </a:rPr>
              <a:t>How do I come up with Questions </a:t>
            </a:r>
          </a:p>
          <a:p>
            <a:r>
              <a:rPr lang="en-US" sz="2400" smtClean="0">
                <a:solidFill>
                  <a:srgbClr val="FFFFFF"/>
                </a:solidFill>
                <a:latin typeface="Hog Bold - HMK - 33"/>
              </a:rPr>
              <a:t>about topic?</a:t>
            </a:r>
            <a:endParaRPr lang="en-US" sz="2400">
              <a:solidFill>
                <a:srgbClr val="FFFFFF"/>
              </a:solidFill>
              <a:latin typeface="Hog Bold - HMK - 33"/>
            </a:endParaRPr>
          </a:p>
        </p:txBody>
      </p:sp>
    </p:spTree>
    <p:controls>
      <p:control spid="8194" name="ShockwaveFlash1" r:id="rId2" imgW="10159920" imgH="1803240"/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17500" y="-355600"/>
            <a:ext cx="1905380" cy="1832991"/>
            <a:chOff x="-317500" y="-355600"/>
            <a:chExt cx="1905380" cy="1832991"/>
          </a:xfrm>
        </p:grpSpPr>
        <p:pic>
          <p:nvPicPr>
            <p:cNvPr id="2" name="Picture 1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17500" y="-3556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point_math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200" y="2159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homeButton(2).png">
            <a:hlinkClick r:id="" action="ppaction://hlinkshowjump?jump=firstslid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heckAnswer(4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812800" y="1143000"/>
            <a:ext cx="79248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FFFF"/>
                </a:solidFill>
                <a:latin typeface="Hog Bold - HMK - 41"/>
              </a:rPr>
              <a:t>Where do I go to find it?</a:t>
            </a:r>
            <a:endParaRPr lang="en-US" sz="3100">
              <a:solidFill>
                <a:srgbClr val="FFFFFF"/>
              </a:solidFill>
              <a:latin typeface="Hog Bold - HMK - 4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00" y="2844800"/>
            <a:ext cx="8617584" cy="22801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halk - 32"/>
              </a:rPr>
              <a:t>Encyclopedia &amp; books</a:t>
            </a:r>
          </a:p>
          <a:p>
            <a:r>
              <a:rPr lang="en-US" sz="2400" smtClean="0">
                <a:solidFill>
                  <a:srgbClr val="000000"/>
                </a:solidFill>
                <a:latin typeface="Chalk - 32"/>
              </a:rPr>
              <a:t>Databases – (PETROLEUM) </a:t>
            </a:r>
            <a:r>
              <a:rPr lang="en-US" sz="2100" smtClean="0">
                <a:solidFill>
                  <a:srgbClr val="000000"/>
                </a:solidFill>
                <a:latin typeface="Chalk - 28"/>
              </a:rPr>
              <a:t>Kids InfoBits – 155 articles   World Book – 489 articles</a:t>
            </a:r>
          </a:p>
          <a:p>
            <a:endParaRPr lang="en-US" sz="2100" smtClean="0">
              <a:solidFill>
                <a:srgbClr val="000000"/>
              </a:solidFill>
              <a:latin typeface="Chalk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Chalk - 28"/>
              </a:rPr>
              <a:t>Wi</a:t>
            </a:r>
            <a:r>
              <a:rPr lang="en-US" sz="2400" smtClean="0">
                <a:solidFill>
                  <a:srgbClr val="000000"/>
                </a:solidFill>
                <a:latin typeface="Chalk - 32"/>
              </a:rPr>
              <a:t>kipedia ?</a:t>
            </a:r>
          </a:p>
          <a:p>
            <a:r>
              <a:rPr lang="en-US" sz="2400" smtClean="0">
                <a:solidFill>
                  <a:srgbClr val="000000"/>
                </a:solidFill>
                <a:latin typeface="Chalk - 32"/>
              </a:rPr>
              <a:t>Google? – 53,300,000 websites </a:t>
            </a:r>
            <a:r>
              <a:rPr lang="en-US" sz="2100" smtClean="0">
                <a:solidFill>
                  <a:srgbClr val="000000"/>
                </a:solidFill>
                <a:latin typeface="Chalk - 28"/>
              </a:rPr>
              <a:t>Why not?</a:t>
            </a:r>
            <a:endParaRPr lang="en-US" sz="2100">
              <a:solidFill>
                <a:srgbClr val="000000"/>
              </a:solidFill>
              <a:latin typeface="Chalk - 28"/>
            </a:endParaRPr>
          </a:p>
        </p:txBody>
      </p:sp>
      <p:pic>
        <p:nvPicPr>
          <p:cNvPr id="9" name="Picture 8" descr="tmpNBK(7).png">
            <a:hlinkClick r:id="rId9"/>
          </p:cNvPr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26300" y="2921000"/>
            <a:ext cx="1778000" cy="93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tmpNBK(5).png">
            <a:hlinkClick r:id="rId11"/>
          </p:cNvPr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6250" y="4775200"/>
            <a:ext cx="13335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tmpNBK(10).png">
            <a:hlinkClick r:id="rId13"/>
          </p:cNvPr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00750" y="3848100"/>
            <a:ext cx="1155700" cy="698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tmpNBK(4).png">
            <a:hlinkClick r:id="rId15"/>
          </p:cNvPr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16600" y="5156200"/>
            <a:ext cx="12954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tmpNBK(9).png">
            <a:hlinkClick r:id="rId17"/>
          </p:cNvPr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04100" y="6045200"/>
            <a:ext cx="1041400" cy="698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p:control spid="9218" name="ShockwaveFlash1" r:id="rId2" imgW="10159920" imgH="1803240"/>
    </p:controls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Custom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52" baseType="lpstr">
      <vt:lpstr>Arial</vt:lpstr>
      <vt:lpstr>Hog Bold - HMK - 48</vt:lpstr>
      <vt:lpstr>Chalk - 30</vt:lpstr>
      <vt:lpstr>Hog Bold - HMK - 36</vt:lpstr>
      <vt:lpstr>Chalk - 35</vt:lpstr>
      <vt:lpstr>Hog Bold - HMK - 32</vt:lpstr>
      <vt:lpstr>Hog Bold - HMK - 41</vt:lpstr>
      <vt:lpstr>Chalk - 26</vt:lpstr>
      <vt:lpstr>Hog Bold - HMK - 42</vt:lpstr>
      <vt:lpstr>Chalk - 34</vt:lpstr>
      <vt:lpstr>Chalk - 36</vt:lpstr>
      <vt:lpstr>Calibri</vt:lpstr>
      <vt:lpstr>Brady Bunch - 35</vt:lpstr>
      <vt:lpstr>Hog Bold - HMK - 33</vt:lpstr>
      <vt:lpstr>Chalk - 32</vt:lpstr>
      <vt:lpstr>Chalk - 28</vt:lpstr>
      <vt:lpstr>Hog Bold - HMK - 38</vt:lpstr>
      <vt:lpstr>Chalk - 31</vt:lpstr>
      <vt:lpstr>Chalk - 39</vt:lpstr>
      <vt:lpstr>Chalk - 9</vt:lpstr>
      <vt:lpstr>System - 13</vt:lpstr>
      <vt:lpstr>Chalk - 33</vt:lpstr>
      <vt:lpstr>Times New Roman - 12</vt:lpstr>
      <vt:lpstr>Brady Bunch - 28</vt:lpstr>
      <vt:lpstr>Brady Bunch - 19</vt:lpstr>
      <vt:lpstr>Brady Bunch - 16</vt:lpstr>
      <vt:lpstr>Hog Bold - HMK - 26</vt:lpstr>
      <vt:lpstr>Arial - 35</vt:lpstr>
      <vt:lpstr>Chalk - 58</vt:lpstr>
      <vt:lpstr>Hog Bold - HMK - 28</vt:lpstr>
      <vt:lpstr>Times New Roman - 31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RRISD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e106968</dc:creator>
  <cp:lastModifiedBy>e106968</cp:lastModifiedBy>
  <cp:revision>1</cp:revision>
  <dcterms:created xsi:type="dcterms:W3CDTF">2012-11-28T16:54:27Z</dcterms:created>
  <dcterms:modified xsi:type="dcterms:W3CDTF">2012-11-28T16:54:57Z</dcterms:modified>
</cp:coreProperties>
</file>